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30"/>
  </p:notesMasterIdLst>
  <p:sldIdLst>
    <p:sldId id="256" r:id="rId2"/>
    <p:sldId id="282" r:id="rId3"/>
    <p:sldId id="276" r:id="rId4"/>
    <p:sldId id="258" r:id="rId5"/>
    <p:sldId id="257" r:id="rId6"/>
    <p:sldId id="259" r:id="rId7"/>
    <p:sldId id="260" r:id="rId8"/>
    <p:sldId id="261" r:id="rId9"/>
    <p:sldId id="275" r:id="rId10"/>
    <p:sldId id="262" r:id="rId11"/>
    <p:sldId id="270" r:id="rId12"/>
    <p:sldId id="273" r:id="rId13"/>
    <p:sldId id="274" r:id="rId14"/>
    <p:sldId id="263" r:id="rId15"/>
    <p:sldId id="280" r:id="rId16"/>
    <p:sldId id="264" r:id="rId17"/>
    <p:sldId id="279" r:id="rId18"/>
    <p:sldId id="265" r:id="rId19"/>
    <p:sldId id="266" r:id="rId20"/>
    <p:sldId id="267" r:id="rId21"/>
    <p:sldId id="268" r:id="rId22"/>
    <p:sldId id="272" r:id="rId23"/>
    <p:sldId id="271" r:id="rId24"/>
    <p:sldId id="277" r:id="rId25"/>
    <p:sldId id="281" r:id="rId26"/>
    <p:sldId id="278" r:id="rId27"/>
    <p:sldId id="283" r:id="rId28"/>
    <p:sldId id="28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98" autoAdjust="0"/>
    <p:restoredTop sz="94660"/>
  </p:normalViewPr>
  <p:slideViewPr>
    <p:cSldViewPr snapToGrid="0">
      <p:cViewPr varScale="1">
        <p:scale>
          <a:sx n="64" d="100"/>
          <a:sy n="64" d="100"/>
        </p:scale>
        <p:origin x="-108" y="-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1D8C8E-9BD2-4370-941C-7B2598F639C2}" type="datetimeFigureOut">
              <a:rPr lang="en-US" smtClean="0"/>
              <a:t>1/7/2016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6CABC5-C2D0-420F-9D68-61C6EBA4A0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310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F5452-9DFA-4105-84A8-56888247C780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8823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D92C-9D75-4158-88D8-E8370D370204}" type="datetime1">
              <a:rPr lang="en-IN" smtClean="0"/>
              <a:t>07-01-2016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726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3222-2DDE-453E-A9AC-795E4D6E3C15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7447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71732-C224-4CAB-83F6-8431D4DBBA78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127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B8A879-12FC-4995-8AC1-215D5A893331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33053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83C85-201C-41C4-B4A7-66CD811DC1CD}" type="datetime1">
              <a:rPr lang="en-IN" smtClean="0"/>
              <a:t>07-01-2016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64577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FB378-F80D-4CD0-A562-FF1EDB201D3D}" type="datetime1">
              <a:rPr lang="en-IN" smtClean="0"/>
              <a:t>07-01-2016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46710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E0A6A-BDAE-458B-8203-CF7F54DB8A8D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43507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4E6B4-45C6-4428-B8CC-606811FCBA94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986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2F54-58B6-4F76-ABCF-40FDCE5CAA76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642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0372-0DBA-45E3-AE65-3D9823550777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416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421BD-C4D1-478B-A1AA-7B2DF5421550}" type="datetime1">
              <a:rPr lang="en-IN" smtClean="0"/>
              <a:t>07-01-2016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2804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C9C2-3369-46EB-9D3E-4C37118BA2E5}" type="datetime1">
              <a:rPr lang="en-IN" smtClean="0"/>
              <a:t>07-01-2016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6370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9DDBA-5B8E-4DF1-8270-123FD91F9FC3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8996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1955E-6D91-4AD8-8A98-5A860675150C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5750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6AFB3-640E-45F1-ACA2-8B063F318E03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718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7209A8-BEF3-4B34-8985-9D52DD7384E2}" type="datetime1">
              <a:rPr lang="en-IN" smtClean="0"/>
              <a:t>07-01-2016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4100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AB53728-ED19-4DCF-A79E-A9EBA4A446C2}" type="datetime1">
              <a:rPr lang="en-IN" smtClean="0"/>
              <a:t>07-01-2016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7BAD7-D859-45AE-85B3-9603B1F20B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9592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site/pierrickcoupe/softwares/denoising-for-medical-imaging/speckle-reduction" TargetMode="External"/><Relationship Id="rId2" Type="http://schemas.openxmlformats.org/officeDocument/2006/relationships/hyperlink" Target="http://fr.mathworks.com/matlabcentral/fileexchange/13176-non-local-means-filter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4" y="0"/>
            <a:ext cx="8825658" cy="3329581"/>
          </a:xfrm>
        </p:spPr>
        <p:txBody>
          <a:bodyPr/>
          <a:lstStyle/>
          <a:p>
            <a:r>
              <a:rPr lang="en-IN" sz="6000" dirty="0" smtClean="0"/>
              <a:t>IMAGE DENOISING - NON LOCAL MEANS</a:t>
            </a:r>
            <a:endParaRPr lang="en-IN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3592524"/>
            <a:ext cx="9804967" cy="253782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Image processing course project</a:t>
            </a:r>
          </a:p>
          <a:p>
            <a:pPr algn="r"/>
            <a:r>
              <a:rPr lang="en-US" dirty="0" err="1" smtClean="0"/>
              <a:t>Gourab</a:t>
            </a:r>
            <a:r>
              <a:rPr lang="en-US" dirty="0" smtClean="0"/>
              <a:t> </a:t>
            </a:r>
            <a:r>
              <a:rPr lang="en-US" dirty="0" err="1" smtClean="0"/>
              <a:t>gHosh</a:t>
            </a:r>
            <a:r>
              <a:rPr lang="en-US" dirty="0"/>
              <a:t> </a:t>
            </a:r>
            <a:r>
              <a:rPr lang="en-US" dirty="0" err="1" smtClean="0"/>
              <a:t>roy</a:t>
            </a:r>
            <a:endParaRPr lang="en-US" dirty="0" smtClean="0"/>
          </a:p>
          <a:p>
            <a:pPr algn="r"/>
            <a:r>
              <a:rPr lang="en-US" dirty="0" err="1" smtClean="0"/>
              <a:t>Raabid</a:t>
            </a:r>
            <a:r>
              <a:rPr lang="en-US" dirty="0" smtClean="0"/>
              <a:t> </a:t>
            </a:r>
            <a:r>
              <a:rPr lang="en-US" dirty="0" err="1" smtClean="0"/>
              <a:t>hussain</a:t>
            </a:r>
            <a:endParaRPr lang="en-US" dirty="0" smtClean="0"/>
          </a:p>
          <a:p>
            <a:pPr algn="r"/>
            <a:r>
              <a:rPr lang="en-US" dirty="0" err="1" smtClean="0"/>
              <a:t>Yogesh</a:t>
            </a:r>
            <a:r>
              <a:rPr lang="en-US" dirty="0" smtClean="0"/>
              <a:t> </a:t>
            </a:r>
            <a:r>
              <a:rPr lang="en-US" dirty="0" err="1" smtClean="0"/>
              <a:t>langhe</a:t>
            </a:r>
            <a:endParaRPr lang="en-US" dirty="0" smtClean="0"/>
          </a:p>
          <a:p>
            <a:pPr algn="r"/>
            <a:r>
              <a:rPr lang="en-US" dirty="0" smtClean="0"/>
              <a:t>SANJAY BASAK </a:t>
            </a:r>
          </a:p>
          <a:p>
            <a:pPr algn="r"/>
            <a:r>
              <a:rPr lang="en-US" dirty="0" smtClean="0"/>
              <a:t>Arjun </a:t>
            </a:r>
            <a:r>
              <a:rPr lang="en-US" dirty="0" err="1" smtClean="0"/>
              <a:t>bALAkrishnan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2203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Types of Noises</a:t>
            </a:r>
          </a:p>
          <a:p>
            <a:pPr lvl="1"/>
            <a:r>
              <a:rPr lang="en-US" dirty="0" smtClean="0"/>
              <a:t>Uniform</a:t>
            </a:r>
          </a:p>
          <a:p>
            <a:pPr lvl="1"/>
            <a:r>
              <a:rPr lang="en-US" dirty="0" smtClean="0"/>
              <a:t>Gaussian</a:t>
            </a:r>
          </a:p>
          <a:p>
            <a:pPr lvl="1"/>
            <a:r>
              <a:rPr lang="en-US" dirty="0" err="1" smtClean="0"/>
              <a:t>Rician</a:t>
            </a:r>
            <a:r>
              <a:rPr lang="en-US" dirty="0" smtClean="0"/>
              <a:t> noise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alt </a:t>
            </a:r>
            <a:r>
              <a:rPr lang="en-US" dirty="0"/>
              <a:t>and </a:t>
            </a:r>
            <a:r>
              <a:rPr lang="en-US" dirty="0" smtClean="0"/>
              <a:t>Pepper noise</a:t>
            </a:r>
          </a:p>
          <a:p>
            <a:r>
              <a:rPr lang="en-US" dirty="0" smtClean="0"/>
              <a:t>Filter Comparison</a:t>
            </a:r>
          </a:p>
          <a:p>
            <a:pPr lvl="1"/>
            <a:r>
              <a:rPr lang="en-US" dirty="0" smtClean="0"/>
              <a:t>Mean filter</a:t>
            </a:r>
          </a:p>
          <a:p>
            <a:pPr lvl="1"/>
            <a:r>
              <a:rPr lang="en-US" dirty="0" smtClean="0"/>
              <a:t>Median filter</a:t>
            </a:r>
          </a:p>
          <a:p>
            <a:pPr lvl="1"/>
            <a:r>
              <a:rPr lang="en-US" dirty="0" smtClean="0"/>
              <a:t>Lee filter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avelet filter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760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Quantitative Analysis (LENA)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3144413"/>
              </p:ext>
            </p:extLst>
          </p:nvPr>
        </p:nvGraphicFramePr>
        <p:xfrm>
          <a:off x="1239787" y="2306471"/>
          <a:ext cx="9637474" cy="360300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76782"/>
                <a:gridCol w="1376782"/>
                <a:gridCol w="1376782"/>
                <a:gridCol w="1376782"/>
                <a:gridCol w="1376782"/>
                <a:gridCol w="1376782"/>
                <a:gridCol w="1376782"/>
              </a:tblGrid>
              <a:tr h="11836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Noise</a:t>
                      </a:r>
                      <a:endParaRPr lang="en-US" sz="20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 of Noisy Image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 - Denoised with Mean Filter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 - Denoised with Median Filter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PSNR- Denoised with Lee Filter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PSNR-Denoised with Wavelet Filter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PSNR-Denoised with NLM/OBNNLM</a:t>
                      </a:r>
                      <a:endParaRPr lang="en-US" sz="2000" b="1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4283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Gaussian</a:t>
                      </a:r>
                      <a:endParaRPr lang="en-US" sz="20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20.0860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27.6252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26.7417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26.5340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27.5931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29.2267</a:t>
                      </a:r>
                      <a:endParaRPr lang="en-US" sz="2000" b="1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4283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Rician</a:t>
                      </a:r>
                      <a:endParaRPr lang="en-US" sz="20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23.2042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29.3079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28.9104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27.8725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28.6831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32.1794</a:t>
                      </a:r>
                      <a:endParaRPr lang="en-US" sz="2000" b="1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4283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Uniform</a:t>
                      </a:r>
                      <a:endParaRPr lang="en-US" sz="20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20.0067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27.5304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25.0774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26.7080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27.4885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28.8179</a:t>
                      </a:r>
                      <a:endParaRPr lang="en-US" sz="2000" b="1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70589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Salt and Pepper</a:t>
                      </a:r>
                      <a:endParaRPr lang="en-US" sz="20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15.4280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23.6948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33.0020</a:t>
                      </a:r>
                      <a:endParaRPr lang="en-US" sz="2000" b="1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23.2594</a:t>
                      </a:r>
                      <a:endParaRPr lang="en-US" sz="20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19.3687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0" dirty="0">
                          <a:effectLst/>
                        </a:rPr>
                        <a:t>25.0284</a:t>
                      </a:r>
                      <a:endParaRPr lang="en-US" sz="2000" b="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42836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Speckle</a:t>
                      </a:r>
                      <a:endParaRPr lang="en-US" sz="20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21.7589</a:t>
                      </a:r>
                      <a:endParaRPr lang="en-US" sz="20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28.7335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27.7250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27.4711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28.3689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30.1096</a:t>
                      </a:r>
                      <a:endParaRPr lang="en-US" sz="2000" b="1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868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Quantitative Analysis (CAMERAMAN)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12</a:t>
            </a:fld>
            <a:endParaRPr lang="en-IN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8126625"/>
              </p:ext>
            </p:extLst>
          </p:nvPr>
        </p:nvGraphicFramePr>
        <p:xfrm>
          <a:off x="1405721" y="2177073"/>
          <a:ext cx="9266829" cy="392347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5796"/>
                <a:gridCol w="1305796"/>
                <a:gridCol w="1305796"/>
                <a:gridCol w="1305796"/>
                <a:gridCol w="1305796"/>
                <a:gridCol w="1305796"/>
                <a:gridCol w="1432053"/>
              </a:tblGrid>
              <a:tr h="11240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Noise</a:t>
                      </a:r>
                      <a:endParaRPr lang="en-US" sz="16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 of Noisy Image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 - Denoised with Mean Filter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 - Denoised with Median Filter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PSNR- Denoised with Lee Filter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PSNR-Denoised with Wavelet Filter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PSNR-Denoised with NLM/OBNNLM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</a:tr>
              <a:tr h="49574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Gaussian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20.3798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27.7208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27.0006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27.4004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27.3274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29.5234</a:t>
                      </a:r>
                      <a:endParaRPr lang="en-US" sz="1600" b="1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</a:tr>
              <a:tr h="5064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Rician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23.4063</a:t>
                      </a:r>
                      <a:endParaRPr lang="en-US" sz="16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29.5739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29.2789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28.8253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28.7383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32.6850</a:t>
                      </a:r>
                      <a:endParaRPr lang="en-US" sz="1600" b="1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</a:tr>
              <a:tr h="5064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Uniform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20.3500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27.6589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25.4028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27.0649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27.2177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29.1913</a:t>
                      </a:r>
                      <a:endParaRPr lang="en-US" sz="1600" b="1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</a:tr>
              <a:tr h="7844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Salt and Pepper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15.1170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23.3207</a:t>
                      </a:r>
                      <a:endParaRPr lang="en-US" sz="16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33.5316</a:t>
                      </a:r>
                      <a:endParaRPr lang="en-US" sz="1600" b="1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23.1404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17.2397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23.2909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</a:tr>
              <a:tr h="5064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Speckle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21.5722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28.8451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27.8285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28.0837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28.4931</a:t>
                      </a:r>
                      <a:endParaRPr lang="en-US" sz="16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30.9460</a:t>
                      </a:r>
                      <a:endParaRPr lang="en-US" sz="1600" b="1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50285" marR="50285" marT="50285" marB="50285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0124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Quantitative Analysis (BABOON)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13</a:t>
            </a:fld>
            <a:endParaRPr lang="en-IN"/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8853205"/>
              </p:ext>
            </p:extLst>
          </p:nvPr>
        </p:nvGraphicFramePr>
        <p:xfrm>
          <a:off x="1103308" y="2175415"/>
          <a:ext cx="9582888" cy="364916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68984"/>
                <a:gridCol w="1368984"/>
                <a:gridCol w="1368984"/>
                <a:gridCol w="1368984"/>
                <a:gridCol w="1368984"/>
                <a:gridCol w="1368984"/>
                <a:gridCol w="1368984"/>
              </a:tblGrid>
              <a:tr h="108898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Noise</a:t>
                      </a:r>
                      <a:endParaRPr lang="en-US" sz="2000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 of Noisy Image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 - Denoised with Mean Filter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 - Denoised with Median Filter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PSNR- Denoised with Lee Filter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PSNR-Denoised with Wavelet Filter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PSNR-Denoised with NLM/OBNNLM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464251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Gaussian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20.0285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22.1168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21.8368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22.0667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20.7899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24.6274</a:t>
                      </a:r>
                      <a:endParaRPr lang="en-US" sz="2000" b="1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49061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Rician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23.1991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22.5565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22.5426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22.4631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21.1191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25.9162</a:t>
                      </a:r>
                      <a:endParaRPr lang="en-US" sz="2000" b="1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49061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Uniform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20.0023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22.1162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21.4571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22.0665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20.7793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24.6104</a:t>
                      </a:r>
                      <a:endParaRPr lang="en-US" sz="2000" b="1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49061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Salt and Pepper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15.5606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20.6861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22.8245</a:t>
                      </a:r>
                      <a:endParaRPr lang="en-US" sz="2000" b="1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20.6496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20.2261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21.4522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  <a:tr h="49061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Speckle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21.2450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22.3899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22.1120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22.3293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20.9721</a:t>
                      </a:r>
                      <a:endParaRPr lang="en-US" sz="200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25.0315</a:t>
                      </a:r>
                      <a:endParaRPr lang="en-US" sz="2000" b="1" dirty="0">
                        <a:effectLst/>
                        <a:latin typeface="Liberation Serif"/>
                        <a:ea typeface="Droid Sans Fallback"/>
                        <a:cs typeface="FreeSans"/>
                      </a:endParaRPr>
                    </a:p>
                  </a:txBody>
                  <a:tcPr marL="66675" marR="66675" marT="66675" marB="66675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326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Optimal Internal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 Window Size</a:t>
            </a:r>
          </a:p>
          <a:p>
            <a:endParaRPr lang="en-US" dirty="0" smtClean="0"/>
          </a:p>
          <a:p>
            <a:r>
              <a:rPr lang="en-US" dirty="0" smtClean="0"/>
              <a:t>Search Window</a:t>
            </a:r>
          </a:p>
          <a:p>
            <a:endParaRPr lang="en-US" dirty="0" smtClean="0"/>
          </a:p>
          <a:p>
            <a:r>
              <a:rPr lang="en-US" dirty="0" smtClean="0"/>
              <a:t>Degree of filtering/smoothing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935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Degree of 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15</a:t>
            </a:fld>
            <a:endParaRPr lang="en-IN"/>
          </a:p>
        </p:txBody>
      </p:sp>
      <p:pic>
        <p:nvPicPr>
          <p:cNvPr id="6146" name="Picture 2" descr="H:\presentation\4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116" y="1468271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H:\presentation\1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5916" y="1468271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78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Ultra Sound(US)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Phenomena</a:t>
            </a:r>
          </a:p>
          <a:p>
            <a:endParaRPr lang="en-US" dirty="0" smtClean="0"/>
          </a:p>
          <a:p>
            <a:r>
              <a:rPr lang="en-US" dirty="0" smtClean="0"/>
              <a:t>Multiplicative Noise</a:t>
            </a:r>
          </a:p>
          <a:p>
            <a:pPr lvl="1"/>
            <a:r>
              <a:rPr lang="en-US" dirty="0" smtClean="0"/>
              <a:t>Speckle noise</a:t>
            </a:r>
          </a:p>
          <a:p>
            <a:pPr lvl="1"/>
            <a:r>
              <a:rPr lang="en-US" dirty="0" smtClean="0"/>
              <a:t>Difficult to model</a:t>
            </a:r>
          </a:p>
          <a:p>
            <a:endParaRPr lang="en-US" dirty="0"/>
          </a:p>
          <a:p>
            <a:r>
              <a:rPr lang="en-US" dirty="0" smtClean="0"/>
              <a:t>Log-compressed images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971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Speckle Removal on US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17</a:t>
            </a:fld>
            <a:endParaRPr lang="en-IN"/>
          </a:p>
        </p:txBody>
      </p:sp>
      <p:pic>
        <p:nvPicPr>
          <p:cNvPr id="5122" name="Picture 2" descr="D:\Education\MS-VIBOT\1\Introduction to Image Processing\B31XB-IIP-Project-master\OBNLMpackage\OBNLMpackage\ExampleData\breast_cyst_philip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4230" y="1515373"/>
            <a:ext cx="3186654" cy="2417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D:\Education\MS-VIBOT\1\Introduction to Image Processing\B31XB-IIP-Project-master\OBNLMpackage\OBNLMpackage\ExampleData\breast_cyst_philips_norm_denoise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4230" y="3921702"/>
            <a:ext cx="3186654" cy="2417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D:\Education\MS-VIBOT\1\Introduction to Image Processing\B31XB-IIP-Project-master\OBNLMpackage\OBNLMpackage\ExampleData\breat_mass_phlip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388" y="1504028"/>
            <a:ext cx="3186654" cy="2417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D:\Education\MS-VIBOT\1\Introduction to Image Processing\B31XB-IIP-Project-master\OBNLMpackage\OBNLMpackage\ExampleData\breat_mass_phlips_norm_denoise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388" y="3921702"/>
            <a:ext cx="3186654" cy="2417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9367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 Noise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12" y="2292830"/>
            <a:ext cx="9651123" cy="321378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385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Qualitative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329" y="3932921"/>
            <a:ext cx="9144000" cy="228600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483" y="1514910"/>
            <a:ext cx="9144000" cy="2286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7572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Local Means Filters</a:t>
            </a:r>
          </a:p>
          <a:p>
            <a:r>
              <a:rPr lang="en-US" dirty="0" smtClean="0"/>
              <a:t>Non-Local Mean Filter</a:t>
            </a:r>
          </a:p>
          <a:p>
            <a:r>
              <a:rPr lang="en-US" dirty="0" smtClean="0"/>
              <a:t>Algorithm</a:t>
            </a:r>
          </a:p>
          <a:p>
            <a:r>
              <a:rPr lang="en-US" dirty="0" smtClean="0"/>
              <a:t>OBNLM filter</a:t>
            </a:r>
          </a:p>
          <a:p>
            <a:r>
              <a:rPr lang="en-US" dirty="0" smtClean="0"/>
              <a:t>Python and MATLAB Implementations</a:t>
            </a:r>
          </a:p>
          <a:p>
            <a:r>
              <a:rPr lang="en-US" dirty="0" smtClean="0"/>
              <a:t>Quantitative Analysis</a:t>
            </a:r>
          </a:p>
          <a:p>
            <a:r>
              <a:rPr lang="en-US" dirty="0" smtClean="0"/>
              <a:t>Ultra-Sound Imaging</a:t>
            </a:r>
          </a:p>
          <a:p>
            <a:r>
              <a:rPr lang="en-US" dirty="0" smtClean="0"/>
              <a:t>Qualitative Analysis</a:t>
            </a:r>
          </a:p>
          <a:p>
            <a:r>
              <a:rPr lang="en-US" dirty="0" smtClean="0"/>
              <a:t>SD-OCT Retinopathy</a:t>
            </a:r>
          </a:p>
          <a:p>
            <a:r>
              <a:rPr lang="en-US" dirty="0" smtClean="0"/>
              <a:t>Conclusion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442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Qualitative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329" y="3919273"/>
            <a:ext cx="9144000" cy="228600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996" y="1498105"/>
            <a:ext cx="9144000" cy="2286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05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Qualitative Analysis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21</a:t>
            </a:fld>
            <a:endParaRPr lang="en-IN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681" y="2568121"/>
            <a:ext cx="9144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84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RETINOPATHY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retina is the thin membrane that lines the back of the eye and contains light-sensitive cells (photoreceptors). Light enters the eye and is focused onto the retina.</a:t>
            </a:r>
          </a:p>
          <a:p>
            <a:pPr marL="0" indent="0">
              <a:buNone/>
            </a:pPr>
            <a:endParaRPr lang="en-US" b="1" dirty="0" smtClean="0"/>
          </a:p>
          <a:p>
            <a:endParaRPr lang="en-US" b="1" dirty="0"/>
          </a:p>
          <a:p>
            <a:r>
              <a:rPr lang="en-US" b="1" dirty="0" smtClean="0"/>
              <a:t>Retinopathy</a:t>
            </a:r>
            <a:r>
              <a:rPr lang="en-US" dirty="0"/>
              <a:t> is persistent or acute damage to the retina of the eye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349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SD-OCT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Spectral Domain-Optical </a:t>
            </a:r>
            <a:r>
              <a:rPr lang="en-US" dirty="0"/>
              <a:t>Coherence Tomography (OCT) is </a:t>
            </a:r>
            <a:r>
              <a:rPr lang="en-US" dirty="0" smtClean="0"/>
              <a:t>to test the retinopathy.</a:t>
            </a:r>
          </a:p>
          <a:p>
            <a:endParaRPr lang="en-US" dirty="0"/>
          </a:p>
          <a:p>
            <a:r>
              <a:rPr lang="en-US" dirty="0" smtClean="0"/>
              <a:t>We have some SD-OCT images with noise, so we </a:t>
            </a:r>
            <a:r>
              <a:rPr lang="en-US" dirty="0" err="1" smtClean="0"/>
              <a:t>denoised</a:t>
            </a:r>
            <a:r>
              <a:rPr lang="en-US" dirty="0" smtClean="0"/>
              <a:t> it using NLM filter.</a:t>
            </a:r>
          </a:p>
          <a:p>
            <a:endParaRPr lang="en-US" dirty="0"/>
          </a:p>
          <a:p>
            <a:r>
              <a:rPr lang="en-US" dirty="0" smtClean="0"/>
              <a:t>Then, we segmented the </a:t>
            </a:r>
            <a:r>
              <a:rPr lang="en-US" dirty="0" err="1" smtClean="0"/>
              <a:t>denoised</a:t>
            </a:r>
            <a:r>
              <a:rPr lang="en-US" dirty="0" smtClean="0"/>
              <a:t> images to find the different layers.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881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Result: </a:t>
            </a:r>
            <a:r>
              <a:rPr lang="en-US" dirty="0" err="1" smtClean="0"/>
              <a:t>Denoise</a:t>
            </a:r>
            <a:r>
              <a:rPr lang="en-US" dirty="0" smtClean="0"/>
              <a:t> using NLM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24</a:t>
            </a:fld>
            <a:endParaRPr lang="en-IN"/>
          </a:p>
        </p:txBody>
      </p:sp>
      <p:pic>
        <p:nvPicPr>
          <p:cNvPr id="4100" name="Picture 4" descr="C:\Users\probook\Desktop\PMS17706O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258" y="1245572"/>
            <a:ext cx="2365186" cy="4744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F:\filterimage\PMS17706O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823" y="1245572"/>
            <a:ext cx="2365187" cy="4744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279176" y="6223379"/>
            <a:ext cx="1255594" cy="450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Noise image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7191619" y="6223379"/>
            <a:ext cx="1255594" cy="450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Denoised</a:t>
            </a:r>
            <a:r>
              <a:rPr lang="en-US" dirty="0" smtClean="0"/>
              <a:t>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3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25</a:t>
            </a:fld>
            <a:endParaRPr lang="en-IN"/>
          </a:p>
        </p:txBody>
      </p:sp>
      <p:pic>
        <p:nvPicPr>
          <p:cNvPr id="8194" name="Picture 2" descr="C:\Users\probook\Desktop\Gourab\P741009OS-denoised_N_OC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692" y="2052638"/>
            <a:ext cx="7268392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45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Concluding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geometrical structures</a:t>
            </a:r>
          </a:p>
          <a:p>
            <a:endParaRPr lang="en-US" dirty="0" smtClean="0"/>
          </a:p>
          <a:p>
            <a:r>
              <a:rPr lang="en-US" dirty="0" smtClean="0"/>
              <a:t>Restoration of Natural Images</a:t>
            </a:r>
          </a:p>
          <a:p>
            <a:endParaRPr lang="en-US" dirty="0" smtClean="0"/>
          </a:p>
          <a:p>
            <a:r>
              <a:rPr lang="en-US" dirty="0" smtClean="0"/>
              <a:t>Best Quantitative and Qualitative results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017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dirty="0"/>
              <a:t>. </a:t>
            </a:r>
            <a:r>
              <a:rPr lang="en-US" dirty="0" err="1"/>
              <a:t>Buades</a:t>
            </a:r>
            <a:r>
              <a:rPr lang="en-US" dirty="0"/>
              <a:t>, B. </a:t>
            </a:r>
            <a:r>
              <a:rPr lang="en-US" dirty="0" err="1"/>
              <a:t>Coll</a:t>
            </a:r>
            <a:r>
              <a:rPr lang="en-US" dirty="0"/>
              <a:t>, and J. M. Morel, \A non-local algorithm for image </a:t>
            </a:r>
            <a:r>
              <a:rPr lang="en-US" dirty="0" err="1"/>
              <a:t>denoising</a:t>
            </a:r>
            <a:r>
              <a:rPr lang="en-US" dirty="0" smtClean="0"/>
              <a:t>,“ Multiscale </a:t>
            </a:r>
            <a:r>
              <a:rPr lang="en-US" dirty="0"/>
              <a:t>Model. Simul., vol. 4, no. 2, pp. 490{530, 2005.</a:t>
            </a:r>
          </a:p>
          <a:p>
            <a:r>
              <a:rPr lang="en-US" dirty="0" smtClean="0"/>
              <a:t>P</a:t>
            </a:r>
            <a:r>
              <a:rPr lang="en-US" dirty="0"/>
              <a:t>. Coupe, P. </a:t>
            </a:r>
            <a:r>
              <a:rPr lang="en-US" dirty="0" err="1"/>
              <a:t>Hellier</a:t>
            </a:r>
            <a:r>
              <a:rPr lang="en-US" dirty="0"/>
              <a:t>, C. </a:t>
            </a:r>
            <a:r>
              <a:rPr lang="en-US" dirty="0" err="1"/>
              <a:t>Kervrann</a:t>
            </a:r>
            <a:r>
              <a:rPr lang="en-US" dirty="0"/>
              <a:t> and </a:t>
            </a:r>
            <a:r>
              <a:rPr lang="en-US" dirty="0" err="1"/>
              <a:t>C.Barillot</a:t>
            </a:r>
            <a:r>
              <a:rPr lang="en-US" dirty="0"/>
              <a:t>, \Nonlocal Means-Based </a:t>
            </a:r>
            <a:r>
              <a:rPr lang="en-US" dirty="0" smtClean="0"/>
              <a:t>Speckle Filtering </a:t>
            </a:r>
            <a:r>
              <a:rPr lang="en-US" dirty="0"/>
              <a:t>for Ultrasound Images," IEEE Trans. Image Proc., vol. 18, no. 3, Oct. </a:t>
            </a:r>
            <a:r>
              <a:rPr lang="en-US" dirty="0" smtClean="0"/>
              <a:t>2009</a:t>
            </a:r>
          </a:p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fr.mathworks.com/matlabcentral/fileexchange/13176-non-local-means-filter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sites.google.com/site/pierrickcoupe/softwares/denoising-for-medical-imaging/speckle-reduction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209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28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913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Noise by Imaging Systems</a:t>
            </a:r>
          </a:p>
          <a:p>
            <a:endParaRPr lang="en-US" dirty="0" smtClean="0"/>
          </a:p>
          <a:p>
            <a:r>
              <a:rPr lang="en-US" dirty="0" smtClean="0"/>
              <a:t>Noise independent of neighborhood</a:t>
            </a:r>
          </a:p>
          <a:p>
            <a:endParaRPr lang="en-US" dirty="0" smtClean="0"/>
          </a:p>
          <a:p>
            <a:r>
              <a:rPr lang="en-US" dirty="0" smtClean="0"/>
              <a:t>Noise Models</a:t>
            </a:r>
          </a:p>
          <a:p>
            <a:endParaRPr lang="en-US" dirty="0"/>
          </a:p>
          <a:p>
            <a:r>
              <a:rPr lang="en-US" dirty="0" smtClean="0"/>
              <a:t>De-noising schemes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182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MEANS METHODS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Methods considering </a:t>
            </a:r>
            <a:r>
              <a:rPr lang="en-US" dirty="0"/>
              <a:t>neighborhood </a:t>
            </a:r>
            <a:r>
              <a:rPr lang="en-US" dirty="0" smtClean="0"/>
              <a:t>around a target pixel for denoising</a:t>
            </a:r>
          </a:p>
          <a:p>
            <a:pPr lvl="1"/>
            <a:r>
              <a:rPr lang="en-US" dirty="0" smtClean="0"/>
              <a:t> Gaussian filtering	</a:t>
            </a:r>
          </a:p>
          <a:p>
            <a:pPr lvl="1"/>
            <a:r>
              <a:rPr lang="en-US" dirty="0" smtClean="0"/>
              <a:t>Anisotropic filtering</a:t>
            </a:r>
          </a:p>
          <a:p>
            <a:pPr lvl="1"/>
            <a:r>
              <a:rPr lang="en-US" dirty="0" smtClean="0"/>
              <a:t>Total </a:t>
            </a:r>
            <a:r>
              <a:rPr lang="en-US" smtClean="0"/>
              <a:t>Variation </a:t>
            </a:r>
            <a:r>
              <a:rPr lang="en-US" smtClean="0"/>
              <a:t>filtering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Frequency domain </a:t>
            </a:r>
            <a:r>
              <a:rPr lang="en-US" dirty="0" smtClean="0"/>
              <a:t>filters</a:t>
            </a:r>
          </a:p>
          <a:p>
            <a:endParaRPr lang="en-US" dirty="0" smtClean="0"/>
          </a:p>
          <a:p>
            <a:r>
              <a:rPr lang="en-IN" dirty="0" smtClean="0"/>
              <a:t>Due </a:t>
            </a:r>
            <a:r>
              <a:rPr lang="en-IN" dirty="0"/>
              <a:t>to the regularity assumptions on the original image of </a:t>
            </a:r>
            <a:r>
              <a:rPr lang="en-IN" dirty="0" smtClean="0"/>
              <a:t>these methods, details </a:t>
            </a:r>
            <a:r>
              <a:rPr lang="en-IN" dirty="0"/>
              <a:t>and </a:t>
            </a:r>
            <a:r>
              <a:rPr lang="en-IN" dirty="0" smtClean="0"/>
              <a:t>fine </a:t>
            </a:r>
            <a:r>
              <a:rPr lang="en-IN" dirty="0"/>
              <a:t>structures are smoothed out because they behave in all functional aspects as noise.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800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NLM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10178581" cy="419548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All pixels in an image is considered for denoising one pixel</a:t>
            </a:r>
          </a:p>
          <a:p>
            <a:r>
              <a:rPr lang="en-IN" dirty="0"/>
              <a:t>The local smoothing methods and the frequency domain </a:t>
            </a:r>
            <a:r>
              <a:rPr lang="en-IN" dirty="0" smtClean="0"/>
              <a:t>filters </a:t>
            </a:r>
            <a:r>
              <a:rPr lang="en-IN" dirty="0"/>
              <a:t>aim at a noise reduction and at </a:t>
            </a:r>
            <a:r>
              <a:rPr lang="en-IN" dirty="0" smtClean="0"/>
              <a:t>a reconstruction </a:t>
            </a:r>
            <a:r>
              <a:rPr lang="en-IN" dirty="0"/>
              <a:t>of the main geometrical </a:t>
            </a:r>
            <a:r>
              <a:rPr lang="en-IN" dirty="0" smtClean="0"/>
              <a:t>configurations </a:t>
            </a:r>
            <a:r>
              <a:rPr lang="en-IN" dirty="0"/>
              <a:t>but not at the preservation of the </a:t>
            </a:r>
            <a:r>
              <a:rPr lang="en-IN" dirty="0" smtClean="0"/>
              <a:t>fine structure, details </a:t>
            </a:r>
            <a:r>
              <a:rPr lang="en-IN" dirty="0"/>
              <a:t>and texture</a:t>
            </a:r>
            <a:r>
              <a:rPr lang="en-IN" dirty="0" smtClean="0"/>
              <a:t>.</a:t>
            </a:r>
          </a:p>
          <a:p>
            <a:r>
              <a:rPr lang="en-US" dirty="0" smtClean="0"/>
              <a:t>Takes advantage of high degree of redundancy in natural images</a:t>
            </a:r>
          </a:p>
          <a:p>
            <a:r>
              <a:rPr lang="en-US" dirty="0" smtClean="0"/>
              <a:t>Regularity assumption:</a:t>
            </a:r>
          </a:p>
          <a:p>
            <a:pPr lvl="1"/>
            <a:r>
              <a:rPr lang="en-US" dirty="0" smtClean="0"/>
              <a:t>For any pixel </a:t>
            </a:r>
            <a:r>
              <a:rPr lang="en-US" dirty="0" err="1" smtClean="0"/>
              <a:t>i</a:t>
            </a:r>
            <a:r>
              <a:rPr lang="en-US" dirty="0" smtClean="0"/>
              <a:t> another pixel j in the same image can be defined such that the patch around </a:t>
            </a:r>
            <a:r>
              <a:rPr lang="en-US" dirty="0" err="1" smtClean="0"/>
              <a:t>i</a:t>
            </a:r>
            <a:r>
              <a:rPr lang="en-US" dirty="0" smtClean="0"/>
              <a:t> is similar as patch around j</a:t>
            </a:r>
            <a:endParaRPr lang="en-US" dirty="0"/>
          </a:p>
          <a:p>
            <a:r>
              <a:rPr lang="en-IN" dirty="0"/>
              <a:t>The fact that such a self-similarity </a:t>
            </a:r>
            <a:r>
              <a:rPr lang="en-IN" dirty="0" smtClean="0"/>
              <a:t>exists is </a:t>
            </a:r>
            <a:r>
              <a:rPr lang="en-IN" dirty="0"/>
              <a:t>a regularity assumption, actually more general and more accurate than all regularity </a:t>
            </a:r>
            <a:r>
              <a:rPr lang="en-IN" dirty="0" smtClean="0"/>
              <a:t>assumptions used by local means techniques. It </a:t>
            </a:r>
            <a:r>
              <a:rPr lang="en-IN" dirty="0"/>
              <a:t>also generalizes a periodicity assumption of the image.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359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Algorithm - </a:t>
            </a:r>
            <a:r>
              <a:rPr lang="en-US" dirty="0" err="1" smtClean="0"/>
              <a:t>Pixelwise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271719" y="1853248"/>
                <a:ext cx="8946541" cy="4195481"/>
              </a:xfrm>
            </p:spPr>
            <p:txBody>
              <a:bodyPr/>
              <a:lstStyle/>
              <a:p>
                <a:r>
                  <a:rPr lang="en-US" dirty="0" smtClean="0"/>
                  <a:t>Notations used:</a:t>
                </a:r>
              </a:p>
              <a:p>
                <a:pPr lvl="1"/>
                <a:r>
                  <a:rPr lang="en-US" dirty="0" smtClean="0"/>
                  <a:t>dim – size of the image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latin typeface="Cambria Math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/>
                          </a:rPr>
                          <m:t>𝑁</m:t>
                        </m:r>
                      </m:e>
                      <m:sub>
                        <m:r>
                          <a:rPr lang="en-IN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IN" dirty="0" smtClean="0"/>
                  <a:t>  -  square </a:t>
                </a:r>
                <a:r>
                  <a:rPr lang="en-IN" dirty="0"/>
                  <a:t>neighbourhood of size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>
                            <a:latin typeface="Cambria Math"/>
                          </a:rPr>
                        </m:ctrlPr>
                      </m:sSupPr>
                      <m:e>
                        <m:r>
                          <a:rPr lang="en-IN">
                            <a:latin typeface="Cambria Math"/>
                          </a:rPr>
                          <m:t> (2</m:t>
                        </m:r>
                        <m:r>
                          <m:rPr>
                            <m:sty m:val="p"/>
                          </m:rPr>
                          <a:rPr lang="en-IN">
                            <a:latin typeface="Cambria Math"/>
                          </a:rPr>
                          <m:t>d</m:t>
                        </m:r>
                        <m:r>
                          <a:rPr lang="en-IN">
                            <a:latin typeface="Cambria Math"/>
                          </a:rPr>
                          <m:t> +1)</m:t>
                        </m:r>
                      </m:e>
                      <m:sup>
                        <m:r>
                          <a:rPr lang="en-IN" i="1">
                            <a:latin typeface="Cambria Math"/>
                          </a:rPr>
                          <m:t>𝑑𝑖𝑚</m:t>
                        </m:r>
                      </m:sup>
                    </m:sSup>
                    <m:r>
                      <a:rPr lang="en-IN" i="1">
                        <a:latin typeface="Cambria Math"/>
                      </a:rPr>
                      <m:t>, </m:t>
                    </m:r>
                    <m:r>
                      <a:rPr lang="en-IN" i="1">
                        <a:latin typeface="Cambria Math"/>
                      </a:rPr>
                      <m:t>𝑑</m:t>
                    </m:r>
                    <m:r>
                      <a:rPr lang="en-IN" i="1">
                        <a:latin typeface="Cambria Math"/>
                      </a:rPr>
                      <m:t>∈</m:t>
                    </m:r>
                    <m:r>
                      <a:rPr lang="en-IN" i="1">
                        <a:latin typeface="Cambria Math"/>
                      </a:rPr>
                      <m:t>𝑁</m:t>
                    </m:r>
                  </m:oMath>
                </a14:m>
                <a:endParaRPr lang="en-IN" dirty="0" smtClean="0"/>
              </a:p>
              <a:p>
                <a:pPr lvl="1"/>
                <a:r>
                  <a:rPr lang="en-IN" dirty="0" smtClean="0"/>
                  <a:t>u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i="1">
                                <a:latin typeface="Cambria Math"/>
                              </a:rPr>
                              <m:t>𝑁</m:t>
                            </m:r>
                          </m:e>
                          <m:sub>
                            <m:r>
                              <a:rPr lang="en-IN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dirty="0"/>
                  <a:t> </a:t>
                </a:r>
                <a:r>
                  <a:rPr lang="en-IN" dirty="0" smtClean="0"/>
                  <a:t>- the grey level vector containing the values at each pixel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latin typeface="Cambria Math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IN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latin typeface="Cambria Math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/>
                          </a:rPr>
                          <m:t>𝑍</m:t>
                        </m:r>
                      </m:e>
                      <m:sub>
                        <m:r>
                          <a:rPr lang="en-IN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IN" dirty="0" smtClean="0"/>
                  <a:t> - Normalizing constant </a:t>
                </a:r>
                <a:r>
                  <a:rPr lang="en-IN" dirty="0"/>
                  <a:t>ensuring </a:t>
                </a:r>
                <a:r>
                  <a:rPr lang="en-IN" dirty="0" smtClean="0"/>
                  <a:t>that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IN" i="1">
                            <a:latin typeface="Cambria Math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I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IN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IN" i="1">
                            <a:latin typeface="Cambria Math"/>
                          </a:rPr>
                          <m:t>∈</m:t>
                        </m:r>
                        <m:r>
                          <a:rPr lang="en-IN" i="1">
                            <a:latin typeface="Cambria Math"/>
                          </a:rPr>
                          <m:t>𝑑𝑖𝑚</m:t>
                        </m:r>
                      </m:sub>
                      <m:sup/>
                      <m:e>
                        <m:r>
                          <a:rPr lang="en-IN" i="1">
                            <a:latin typeface="Cambria Math"/>
                          </a:rPr>
                          <m:t>𝑤</m:t>
                        </m:r>
                        <m:d>
                          <m:dPr>
                            <m:ctrlPr>
                              <a:rPr lang="en-IN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IN" i="1" smtClean="0">
                                <a:latin typeface="Cambria Math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e>
                    </m:nary>
                  </m:oMath>
                </a14:m>
                <a:endParaRPr lang="en-IN" dirty="0" smtClean="0"/>
              </a:p>
              <a:p>
                <a14:m>
                  <m:oMath xmlns:m="http://schemas.openxmlformats.org/officeDocument/2006/math">
                    <m:r>
                      <a:rPr lang="en-IN" i="1">
                        <a:latin typeface="Cambria Math"/>
                      </a:rPr>
                      <m:t>𝑤</m:t>
                    </m:r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IN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  <m:r>
                      <a:rPr lang="en-IN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IN" i="1">
                            <a:latin typeface="Cambria Math"/>
                          </a:rPr>
                        </m:ctrlPr>
                      </m:fPr>
                      <m:num>
                        <m:r>
                          <a:rPr lang="en-IN" i="1">
                            <a:latin typeface="Cambria Math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I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i="1">
                                <a:latin typeface="Cambria Math"/>
                              </a:rPr>
                              <m:t>𝑍</m:t>
                            </m:r>
                          </m:e>
                          <m:sub>
                            <m:r>
                              <a:rPr lang="en-IN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den>
                    </m:f>
                    <m:func>
                      <m:funcPr>
                        <m:ctrlPr>
                          <a:rPr lang="en-IN" i="1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IN">
                            <a:latin typeface="Cambria Math"/>
                          </a:rPr>
                          <m:t>exp</m:t>
                        </m:r>
                      </m:fName>
                      <m:e>
                        <m:r>
                          <a:rPr lang="en-IN" i="1">
                            <a:latin typeface="Cambria Math"/>
                          </a:rPr>
                          <m:t>− </m:t>
                        </m:r>
                        <m:f>
                          <m:fPr>
                            <m:ctrlPr>
                              <a:rPr lang="en-IN" i="1">
                                <a:latin typeface="Cambria Math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IN" i="1">
                                    <a:latin typeface="Cambria Math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IN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  <m:d>
                                      <m:dPr>
                                        <m:ctrlPr>
                                          <a:rPr lang="en-IN" i="1" smtClean="0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IN" i="1">
                                                <a:latin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IN" i="1">
                                                <a:latin typeface="Cambria Math"/>
                                              </a:rPr>
                                              <m:t>𝑁</m:t>
                                            </m:r>
                                          </m:e>
                                          <m:sub>
                                            <m:r>
                                              <a:rPr lang="en-IN" i="1">
                                                <a:latin typeface="Cambria Math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en-IN" i="1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  <m:r>
                                      <a:rPr lang="en-IN" i="1">
                                        <a:latin typeface="Cambria Math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IN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IN" i="1">
                                            <a:latin typeface="Cambria Math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IN" i="1">
                                            <a:latin typeface="Cambria Math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IN" i="1">
                                        <a:latin typeface="Cambria Math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IN" i="1">
                                    <a:latin typeface="Cambria Math"/>
                                  </a:rPr>
                                  <m:t>2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  <m:sup>
                                <m:r>
                                  <a:rPr lang="en-IN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bSup>
                          </m:num>
                          <m:den>
                            <m:sSup>
                              <m:sSupPr>
                                <m:ctrlPr>
                                  <a:rPr lang="en-IN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IN" i="1">
                                    <a:latin typeface="Cambria Math"/>
                                  </a:rPr>
                                  <m:t>h</m:t>
                                </m:r>
                              </m:e>
                              <m:sup>
                                <m:r>
                                  <a:rPr lang="en-IN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func>
                  </m:oMath>
                </a14:m>
                <a:r>
                  <a:rPr lang="en-IN" dirty="0" smtClean="0"/>
                  <a:t> 	- 	Weight assigned to a pixel </a:t>
                </a:r>
                <a:r>
                  <a:rPr lang="en-IN" dirty="0" err="1" smtClean="0"/>
                  <a:t>i</a:t>
                </a:r>
                <a:endParaRPr lang="en-IN" dirty="0" smtClean="0"/>
              </a:p>
              <a:p>
                <a14:m>
                  <m:oMath xmlns:m="http://schemas.openxmlformats.org/officeDocument/2006/math">
                    <m:r>
                      <a:rPr lang="en-IN" i="1">
                        <a:latin typeface="Cambria Math"/>
                      </a:rPr>
                      <m:t>𝑁𝐿</m:t>
                    </m:r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  <m:r>
                      <a:rPr lang="en-IN" i="1">
                        <a:latin typeface="Cambria Math"/>
                      </a:rPr>
                      <m:t>= 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IN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IN" i="1">
                            <a:latin typeface="Cambria Math"/>
                          </a:rPr>
                          <m:t>∈</m:t>
                        </m:r>
                        <m:r>
                          <a:rPr lang="en-IN" i="1">
                            <a:latin typeface="Cambria Math"/>
                          </a:rPr>
                          <m:t>𝑑𝑖𝑚</m:t>
                        </m:r>
                      </m:sub>
                      <m:sup/>
                      <m:e>
                        <m:r>
                          <a:rPr lang="en-IN" i="1">
                            <a:latin typeface="Cambria Math"/>
                          </a:rPr>
                          <m:t>𝑤</m:t>
                        </m:r>
                        <m:d>
                          <m:dPr>
                            <m:ctrlPr>
                              <a:rPr lang="en-IN" i="1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IN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IN" i="1">
                            <a:latin typeface="Cambria Math"/>
                          </a:rPr>
                          <m:t>(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IN" i="1">
                        <a:latin typeface="Cambria Math"/>
                      </a:rPr>
                      <m:t>)</m:t>
                    </m:r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71719" y="1853248"/>
                <a:ext cx="8946541" cy="4195481"/>
              </a:xfrm>
              <a:blipFill rotWithShape="0">
                <a:blip r:embed="rId2"/>
                <a:stretch>
                  <a:fillRect l="-341" t="-72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977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Algorithm - </a:t>
            </a:r>
            <a:r>
              <a:rPr lang="en-US" dirty="0" err="1" smtClean="0"/>
              <a:t>Blockwise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04293" y="2014281"/>
                <a:ext cx="8946541" cy="4195481"/>
              </a:xfrm>
            </p:spPr>
            <p:txBody>
              <a:bodyPr/>
              <a:lstStyle/>
              <a:p>
                <a:r>
                  <a:rPr lang="en-US" dirty="0" smtClean="0"/>
                  <a:t>Notations used: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IN" dirty="0"/>
                  <a:t>  -  </a:t>
                </a:r>
                <a:r>
                  <a:rPr lang="en-IN" dirty="0" smtClean="0"/>
                  <a:t>square block centred at pixel </a:t>
                </a:r>
                <a:r>
                  <a:rPr lang="en-IN" dirty="0" err="1" smtClean="0"/>
                  <a:t>i</a:t>
                </a:r>
                <a:r>
                  <a:rPr lang="en-IN" dirty="0" smtClean="0"/>
                  <a:t>,  </a:t>
                </a:r>
                <a:r>
                  <a:rPr lang="en-IN" dirty="0"/>
                  <a:t>size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>
                            <a:latin typeface="Cambria Math"/>
                          </a:rPr>
                        </m:ctrlPr>
                      </m:sSupPr>
                      <m:e>
                        <m:r>
                          <a:rPr lang="en-IN">
                            <a:latin typeface="Cambria Math" panose="02040503050406030204" pitchFamily="18" charset="0"/>
                          </a:rPr>
                          <m:t> (2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IN">
                            <a:latin typeface="Cambria Math" panose="02040503050406030204" pitchFamily="18" charset="0"/>
                          </a:rPr>
                          <m:t> +1)</m:t>
                        </m:r>
                      </m:e>
                      <m:sup>
                        <m:r>
                          <a:rPr lang="en-IN" i="1">
                            <a:latin typeface="Cambria Math" panose="02040503050406030204" pitchFamily="18" charset="0"/>
                          </a:rPr>
                          <m:t>𝑑𝑖𝑚</m:t>
                        </m:r>
                      </m:sup>
                    </m:sSup>
                    <m:r>
                      <a:rPr lang="en-IN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IN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endParaRPr lang="en-IN" dirty="0"/>
              </a:p>
              <a:p>
                <a:pPr lvl="1"/>
                <a:r>
                  <a:rPr lang="en-IN" dirty="0"/>
                  <a:t>u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IN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IN" dirty="0"/>
                  <a:t> - the grey level vector containing the values at each pixel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IN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IN" i="1">
                            <a:latin typeface="Cambria Math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IN" dirty="0"/>
                  <a:t> - Normalizing constant ensuring that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IN" i="1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∈ </m:t>
                        </m:r>
                        <m:r>
                          <a:rPr lang="en-IN" i="1">
                            <a:latin typeface="Cambria Math" panose="02040503050406030204" pitchFamily="18" charset="0"/>
                          </a:rPr>
                          <m:t>𝑑𝑖𝑚</m:t>
                        </m:r>
                      </m:sub>
                      <m:sup/>
                      <m:e>
                        <m:r>
                          <a:rPr lang="en-IN" i="1">
                            <a:latin typeface="Cambria Math" panose="02040503050406030204" pitchFamily="18" charset="0"/>
                          </a:rPr>
                          <m:t>𝑤</m:t>
                        </m:r>
                        <m:d>
                          <m:dPr>
                            <m:ctrlPr>
                              <a:rPr lang="en-IN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IN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IN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IN" i="1">
                                    <a:latin typeface="Cambria Math" panose="02040503050406030204" pitchFamily="18" charset="0"/>
                                  </a:rPr>
                                  <m:t>𝑖𝑘</m:t>
                                </m:r>
                              </m:sub>
                            </m:sSub>
                            <m:r>
                              <a:rPr lang="en-IN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IN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IN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IN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nary>
                  </m:oMath>
                </a14:m>
                <a:endParaRPr lang="en-IN" dirty="0"/>
              </a:p>
              <a:p>
                <a14:m>
                  <m:oMath xmlns:m="http://schemas.openxmlformats.org/officeDocument/2006/math">
                    <m:r>
                      <a:rPr lang="en-IN" i="1">
                        <a:latin typeface="Cambria Math"/>
                      </a:rPr>
                      <m:t>𝑤</m:t>
                    </m:r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i="1">
                                <a:latin typeface="Cambria Math"/>
                              </a:rPr>
                              <m:t>𝐵</m:t>
                            </m:r>
                          </m:e>
                          <m:sub>
                            <m:r>
                              <a:rPr lang="en-IN" i="1">
                                <a:latin typeface="Cambria Math"/>
                              </a:rPr>
                              <m:t>𝑖𝑘</m:t>
                            </m:r>
                          </m:sub>
                        </m:sSub>
                        <m:r>
                          <a:rPr lang="en-IN" i="1"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IN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i="1">
                                <a:latin typeface="Cambria Math"/>
                              </a:rPr>
                              <m:t>𝐵</m:t>
                            </m:r>
                          </m:e>
                          <m:sub>
                            <m:r>
                              <a:rPr lang="en-IN" i="1">
                                <a:latin typeface="Cambria Math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IN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IN" i="1">
                            <a:latin typeface="Cambria Math"/>
                          </a:rPr>
                        </m:ctrlPr>
                      </m:fPr>
                      <m:num>
                        <m:r>
                          <a:rPr lang="en-IN" i="1">
                            <a:latin typeface="Cambria Math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I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i="1">
                                <a:latin typeface="Cambria Math"/>
                              </a:rPr>
                              <m:t>𝑍</m:t>
                            </m:r>
                          </m:e>
                          <m:sub>
                            <m:r>
                              <a:rPr lang="en-IN" i="1">
                                <a:latin typeface="Cambria Math"/>
                              </a:rPr>
                              <m:t>𝑖𝑘</m:t>
                            </m:r>
                          </m:sub>
                        </m:sSub>
                      </m:den>
                    </m:f>
                    <m:func>
                      <m:funcPr>
                        <m:ctrlPr>
                          <a:rPr lang="en-IN" i="1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IN">
                            <a:latin typeface="Cambria Math"/>
                          </a:rPr>
                          <m:t>exp</m:t>
                        </m:r>
                      </m:fName>
                      <m:e>
                        <m:r>
                          <a:rPr lang="en-IN" i="1">
                            <a:latin typeface="Cambria Math"/>
                          </a:rPr>
                          <m:t>− </m:t>
                        </m:r>
                        <m:f>
                          <m:fPr>
                            <m:ctrlPr>
                              <a:rPr lang="en-IN" i="1">
                                <a:latin typeface="Cambria Math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lang="en-IN" i="1">
                                    <a:latin typeface="Cambria Math"/>
                                  </a:rPr>
                                </m:ctrlPr>
                              </m:sSubSupPr>
                              <m:e>
                                <m:d>
                                  <m:dPr>
                                    <m:begChr m:val="‖"/>
                                    <m:endChr m:val="‖"/>
                                    <m:ctrlPr>
                                      <a:rPr lang="en-IN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  <m:d>
                                      <m:dPr>
                                        <m:ctrlPr>
                                          <a:rPr lang="en-IN" i="1">
                                            <a:latin typeface="Cambria Math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IN" i="1">
                                                <a:latin typeface="Cambria Math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IN" i="1">
                                                <a:latin typeface="Cambria Math"/>
                                              </a:rPr>
                                              <m:t>𝐵</m:t>
                                            </m:r>
                                          </m:e>
                                          <m:sub>
                                            <m:r>
                                              <a:rPr lang="en-IN" i="1">
                                                <a:latin typeface="Cambria Math"/>
                                              </a:rPr>
                                              <m:t>𝑖𝑘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  <m:r>
                                      <a:rPr lang="en-IN" i="1">
                                        <a:latin typeface="Cambria Math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IN" i="1" smtClean="0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IN" i="1">
                                            <a:latin typeface="Cambria Math"/>
                                          </a:rPr>
                                          <m:t>𝐵</m:t>
                                        </m:r>
                                      </m:e>
                                      <m:sub>
                                        <m:r>
                                          <a:rPr lang="en-IN" i="1">
                                            <a:latin typeface="Cambria Math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IN" i="1">
                                        <a:latin typeface="Cambria Math"/>
                                      </a:rPr>
                                      <m:t>)</m:t>
                                    </m:r>
                                  </m:e>
                                </m:d>
                              </m:e>
                              <m:sub>
                                <m:r>
                                  <a:rPr lang="en-IN" i="1">
                                    <a:latin typeface="Cambria Math"/>
                                  </a:rPr>
                                  <m:t>2</m:t>
                                </m:r>
                              </m:sub>
                              <m:sup>
                                <m:r>
                                  <a:rPr lang="en-IN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bSup>
                          </m:num>
                          <m:den>
                            <m:sSup>
                              <m:sSupPr>
                                <m:ctrlPr>
                                  <a:rPr lang="en-IN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IN" i="1">
                                    <a:latin typeface="Cambria Math"/>
                                  </a:rPr>
                                  <m:t>h</m:t>
                                </m:r>
                              </m:e>
                              <m:sup>
                                <m:r>
                                  <a:rPr lang="en-IN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func>
                  </m:oMath>
                </a14:m>
                <a:r>
                  <a:rPr lang="en-IN" dirty="0"/>
                  <a:t>	- 	Weight assigned to a pixel </a:t>
                </a:r>
                <a:r>
                  <a:rPr lang="en-IN" dirty="0" err="1"/>
                  <a:t>i</a:t>
                </a:r>
                <a:endParaRPr lang="en-IN" dirty="0"/>
              </a:p>
              <a:p>
                <a14:m>
                  <m:oMath xmlns:m="http://schemas.openxmlformats.org/officeDocument/2006/math">
                    <m:r>
                      <a:rPr lang="en-IN" i="1">
                        <a:latin typeface="Cambria Math"/>
                      </a:rPr>
                      <m:t>𝑁𝐿</m:t>
                    </m:r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r>
                          <a:rPr lang="en-IN" i="1">
                            <a:latin typeface="Cambria Math"/>
                          </a:rPr>
                          <m:t>𝑢</m:t>
                        </m:r>
                      </m:e>
                    </m:d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i="1">
                                <a:latin typeface="Cambria Math"/>
                              </a:rPr>
                              <m:t>𝐵</m:t>
                            </m:r>
                          </m:e>
                          <m:sub>
                            <m:r>
                              <a:rPr lang="en-IN" i="1">
                                <a:latin typeface="Cambria Math"/>
                              </a:rPr>
                              <m:t>𝑖𝑘</m:t>
                            </m:r>
                          </m:sub>
                        </m:sSub>
                      </m:e>
                    </m:d>
                    <m:r>
                      <a:rPr lang="en-IN" i="1">
                        <a:latin typeface="Cambria Math"/>
                      </a:rPr>
                      <m:t>= 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IN" i="1">
                            <a:latin typeface="Cambria Math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en-I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IN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IN" i="1">
                            <a:latin typeface="Cambria Math"/>
                          </a:rPr>
                          <m:t>∈</m:t>
                        </m:r>
                        <m:r>
                          <a:rPr lang="en-IN" i="1">
                            <a:latin typeface="Cambria Math"/>
                          </a:rPr>
                          <m:t>𝑑𝑖𝑚</m:t>
                        </m:r>
                      </m:sub>
                      <m:sup/>
                      <m:e>
                        <m:r>
                          <a:rPr lang="en-IN" i="1">
                            <a:latin typeface="Cambria Math"/>
                          </a:rPr>
                          <m:t>𝑤</m:t>
                        </m:r>
                        <m:d>
                          <m:dPr>
                            <m:ctrlPr>
                              <a:rPr lang="en-IN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IN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IN" i="1">
                                    <a:latin typeface="Cambria Math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IN" i="1">
                                    <a:latin typeface="Cambria Math"/>
                                  </a:rPr>
                                  <m:t>𝑖𝑘</m:t>
                                </m:r>
                              </m:sub>
                            </m:sSub>
                            <m:r>
                              <a:rPr lang="en-IN" i="1">
                                <a:latin typeface="Cambria Math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IN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IN" i="1">
                                    <a:latin typeface="Cambria Math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IN" i="1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  <m:r>
                          <a:rPr lang="en-IN" i="1">
                            <a:latin typeface="Cambria Math"/>
                          </a:rPr>
                          <m:t>𝑢</m:t>
                        </m:r>
                        <m:r>
                          <a:rPr lang="en-IN" i="1">
                            <a:latin typeface="Cambria Math"/>
                          </a:rPr>
                          <m:t>(</m:t>
                        </m:r>
                      </m:e>
                    </m:nary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IN" i="1">
                        <a:latin typeface="Cambria Math"/>
                      </a:rPr>
                      <m:t>)</m:t>
                    </m:r>
                  </m:oMath>
                </a14:m>
                <a:endParaRPr lang="en-IN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4293" y="2014281"/>
                <a:ext cx="8946541" cy="4195481"/>
              </a:xfrm>
              <a:blipFill rotWithShape="0">
                <a:blip r:embed="rId2"/>
                <a:stretch>
                  <a:fillRect l="-272" t="-72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00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Algorithm - OBNLM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04293" y="1693572"/>
                <a:ext cx="8946541" cy="483601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Bayesian Formulation</a:t>
                </a:r>
              </a:p>
              <a:p>
                <a:pPr lvl="1"/>
                <a:r>
                  <a:rPr lang="en-US" dirty="0" smtClean="0"/>
                  <a:t>Empirical estimation</a:t>
                </a:r>
              </a:p>
              <a:p>
                <a:pPr marL="457200" lvl="1" indent="0">
                  <a:buNone/>
                </a:pPr>
                <a:r>
                  <a:rPr lang="en-US" dirty="0"/>
                  <a:t> </a:t>
                </a:r>
                <a:r>
                  <a:rPr lang="en-US" dirty="0" smtClean="0"/>
                  <a:t>                    </a:t>
                </a:r>
                <a14:m>
                  <m:oMath xmlns:m="http://schemas.openxmlformats.org/officeDocument/2006/math">
                    <m:r>
                      <a:rPr lang="en-IN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𝕍</m:t>
                    </m:r>
                    <m:d>
                      <m:dPr>
                        <m:ctrlPr>
                          <a:rPr lang="en-IN" sz="2800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8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IN" sz="2800" i="1">
                                <a:latin typeface="Cambria Math"/>
                              </a:rPr>
                              <m:t>𝐵</m:t>
                            </m:r>
                          </m:e>
                          <m:sub>
                            <m:r>
                              <a:rPr lang="en-IN" sz="2800" i="1">
                                <a:latin typeface="Cambria Math"/>
                              </a:rPr>
                              <m:t>𝑖𝑘</m:t>
                            </m:r>
                          </m:sub>
                        </m:sSub>
                      </m:e>
                    </m:d>
                    <m:r>
                      <a:rPr lang="en-IN" sz="2800" i="1">
                        <a:latin typeface="Cambria Math"/>
                      </a:rPr>
                      <m:t>= </m:t>
                    </m:r>
                    <m:f>
                      <m:fPr>
                        <m:ctrlPr>
                          <a:rPr lang="en-IN" sz="2800" i="1">
                            <a:latin typeface="Cambria Math"/>
                          </a:rPr>
                        </m:ctrlPr>
                      </m:fPr>
                      <m:num>
                        <m:f>
                          <m:fPr>
                            <m:ctrlPr>
                              <a:rPr lang="en-IN" sz="28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IN" sz="2800" i="1"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IN" sz="2800" i="1">
                                <a:latin typeface="Cambria Math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IN" sz="28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IN" sz="2800">
                                    <a:latin typeface="Cambria Math"/>
                                  </a:rPr>
                                  <m:t>Δ</m:t>
                                </m:r>
                              </m:e>
                              <m:sub>
                                <m:r>
                                  <a:rPr lang="en-IN" sz="2800" i="1">
                                    <a:latin typeface="Cambria Math"/>
                                  </a:rPr>
                                  <m:t>𝑖𝑘</m:t>
                                </m:r>
                              </m:sub>
                            </m:sSub>
                            <m: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en-IN" sz="2800" i="1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a:rPr lang="en-IN" sz="2800" i="1">
                                <a:latin typeface="Cambria Math"/>
                              </a:rPr>
                              <m:t>𝑗</m:t>
                            </m:r>
                            <m:r>
                              <a:rPr lang="en-IN" sz="2800" i="1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en-IN" sz="2800" i="1">
                                <a:latin typeface="Cambria Math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IN" sz="28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IN" sz="2800">
                                    <a:latin typeface="Cambria Math"/>
                                  </a:rPr>
                                  <m:t>Δ</m:t>
                                </m:r>
                              </m:e>
                              <m:sub>
                                <m:r>
                                  <a:rPr lang="en-IN" sz="2800" i="1">
                                    <a:latin typeface="Cambria Math"/>
                                  </a:rPr>
                                  <m:t>𝑖𝑘</m:t>
                                </m:r>
                              </m:sub>
                            </m:sSub>
                            <m: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</m:sup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d>
                              <m:dPr>
                                <m:ctrlPr>
                                  <a:rPr lang="en-IN" sz="2800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IN" sz="28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IN" sz="2800" i="1">
                                <a:latin typeface="Cambria Math"/>
                              </a:rPr>
                              <m:t> </m:t>
                            </m:r>
                            <m:r>
                              <a:rPr lang="en-IN" sz="2800" i="1">
                                <a:latin typeface="Cambria Math"/>
                              </a:rPr>
                              <m:t>𝑝</m:t>
                            </m:r>
                            <m:r>
                              <a:rPr lang="en-IN" sz="2800" i="1">
                                <a:latin typeface="Cambria Math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d>
                              <m:dPr>
                                <m:ctrlPr>
                                  <a:rPr lang="en-IN" sz="2800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IN" sz="28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𝑖𝑘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IN" sz="2800" i="1">
                                <a:latin typeface="Cambria Math"/>
                              </a:rPr>
                              <m:t>|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d>
                              <m:dPr>
                                <m:ctrlPr>
                                  <a:rPr lang="en-IN" sz="2800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IN" sz="28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  <m:r>
                          <a:rPr lang="en-IN" sz="2800" i="1">
                            <a:latin typeface="Cambria Math"/>
                          </a:rPr>
                          <m:t>)</m:t>
                        </m:r>
                      </m:num>
                      <m:den>
                        <m:f>
                          <m:fPr>
                            <m:ctrlPr>
                              <a:rPr lang="en-IN" sz="28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IN" sz="2800" i="1">
                                <a:latin typeface="Cambria Math"/>
                              </a:rPr>
                              <m:t>1</m:t>
                            </m:r>
                          </m:num>
                          <m:den>
                            <m:r>
                              <a:rPr lang="en-IN" sz="2800" i="1">
                                <a:latin typeface="Cambria Math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IN" sz="28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IN" sz="2800">
                                    <a:latin typeface="Cambria Math"/>
                                  </a:rPr>
                                  <m:t>Δ</m:t>
                                </m:r>
                              </m:e>
                              <m:sub>
                                <m:r>
                                  <a:rPr lang="en-IN" sz="2800" i="1">
                                    <a:latin typeface="Cambria Math"/>
                                  </a:rPr>
                                  <m:t>𝑖𝑘</m:t>
                                </m:r>
                              </m:sub>
                            </m:sSub>
                            <m: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</m:den>
                        </m:f>
                        <m:nary>
                          <m:naryPr>
                            <m:chr m:val="∑"/>
                            <m:limLoc m:val="undOvr"/>
                            <m:ctrlPr>
                              <a:rPr lang="en-IN" sz="2800" i="1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a:rPr lang="en-IN" sz="2800" i="1">
                                <a:latin typeface="Cambria Math"/>
                              </a:rPr>
                              <m:t>𝑗</m:t>
                            </m:r>
                            <m:r>
                              <a:rPr lang="en-IN" sz="2800" i="1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en-IN" sz="2800" i="1">
                                <a:latin typeface="Cambria Math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IN" sz="28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IN" sz="2800">
                                    <a:latin typeface="Cambria Math"/>
                                  </a:rPr>
                                  <m:t>Δ</m:t>
                                </m:r>
                              </m:e>
                              <m:sub>
                                <m:r>
                                  <a:rPr lang="en-IN" sz="2800" i="1">
                                    <a:latin typeface="Cambria Math"/>
                                  </a:rPr>
                                  <m:t>𝑖𝑘</m:t>
                                </m:r>
                              </m:sub>
                            </m:sSub>
                            <m: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|</m:t>
                            </m:r>
                          </m:sup>
                          <m:e>
                            <m:r>
                              <a:rPr lang="en-IN" sz="2800" i="1">
                                <a:latin typeface="Cambria Math"/>
                              </a:rPr>
                              <m:t>𝑝</m:t>
                            </m:r>
                            <m:r>
                              <a:rPr lang="en-IN" sz="2800" i="1">
                                <a:latin typeface="Cambria Math"/>
                              </a:rPr>
                              <m:t>(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d>
                              <m:dPr>
                                <m:ctrlPr>
                                  <a:rPr lang="en-IN" sz="2800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IN" sz="28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𝑖𝑘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IN" sz="2800" i="1">
                                <a:latin typeface="Cambria Math"/>
                              </a:rPr>
                              <m:t>|</m:t>
                            </m:r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𝑢</m:t>
                            </m:r>
                            <m:d>
                              <m:dPr>
                                <m:ctrlPr>
                                  <a:rPr lang="en-IN" sz="2800" i="1">
                                    <a:latin typeface="Cambria Math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IN" sz="28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IN" sz="2800" i="1">
                                        <a:latin typeface="Cambria Math"/>
                                      </a:rPr>
                                      <m:t>𝑗</m:t>
                                    </m:r>
                                  </m:sub>
                                </m:sSub>
                              </m:e>
                            </m:d>
                          </m:e>
                        </m:nary>
                        <m:r>
                          <a:rPr lang="en-IN" sz="2800" i="1">
                            <a:latin typeface="Cambria Math"/>
                          </a:rPr>
                          <m:t>)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marL="457200" lvl="1" indent="0">
                  <a:buNone/>
                </a:pPr>
                <a:endParaRPr lang="en-US" dirty="0" smtClean="0"/>
              </a:p>
              <a:p>
                <a:r>
                  <a:rPr lang="en-US" dirty="0" smtClean="0"/>
                  <a:t>Adapting NLM method for speckle noise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𝑢</m:t>
                    </m:r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d>
                      <m:dPr>
                        <m:ctrlPr>
                          <a:rPr lang="en-IN" b="0" i="1">
                            <a:latin typeface="Cambria Math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 </m:t>
                    </m:r>
                    <m:sSup>
                      <m:sSupPr>
                        <m:ctrlPr>
                          <a:rPr lang="en-US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sup>
                    </m:sSup>
                    <m:d>
                      <m:dPr>
                        <m:ctrlPr>
                          <a:rPr lang="en-IN" i="1">
                            <a:latin typeface="Cambria Math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𝜂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 smtClean="0"/>
                  <a:t>   - Model for speckle noise</a:t>
                </a:r>
              </a:p>
              <a:p>
                <a:pPr lvl="1"/>
                <a:r>
                  <a:rPr lang="en-US" dirty="0" smtClean="0"/>
                  <a:t>Euclidian distance is updated with Pearson distance </a:t>
                </a:r>
              </a:p>
              <a:p>
                <a:pPr lvl="1"/>
                <a:endParaRPr lang="en-US" dirty="0" smtClean="0"/>
              </a:p>
              <a:p>
                <a:pPr marL="914400" lvl="2" indent="0">
                  <a:buNone/>
                </a:pPr>
                <a:r>
                  <a:rPr lang="en-US" sz="2000" dirty="0" smtClean="0"/>
                  <a:t> 			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𝑑𝑝</m:t>
                    </m:r>
                    <m:d>
                      <m:dPr>
                        <m:ctrlPr>
                          <a:rPr lang="en-IN" sz="24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sz="2400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sup>
                      <m:e>
                        <m:f>
                          <m:fPr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400" b="0" i="1" smtClean="0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en-US" sz="2400" i="1" smtClean="0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sz="2400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p>
                                </m:sSup>
                                <m:d>
                                  <m:dPr>
                                    <m:ctrlPr>
                                      <a:rPr lang="en-US" sz="24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𝐵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p>
                                  <m:sSupPr>
                                    <m:ctrlPr>
                                      <a:rPr lang="en-US" sz="2400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p>
                                </m:sSup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))</m:t>
                                </m:r>
                              </m:e>
                              <m:sup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sSup>
                              <m:sSupPr>
                                <m:ctrlPr>
                                  <a:rPr lang="en-US" sz="2400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𝛾</m:t>
                                </m:r>
                              </m:sup>
                            </m:s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</m:e>
                    </m:nary>
                  </m:oMath>
                </a14:m>
                <a:endParaRPr lang="en-IN" sz="2400" dirty="0"/>
              </a:p>
              <a:p>
                <a:pPr marL="914400" lvl="2" indent="0">
                  <a:buNone/>
                </a:pPr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4293" y="1693572"/>
                <a:ext cx="8946541" cy="4836017"/>
              </a:xfrm>
              <a:blipFill rotWithShape="0">
                <a:blip r:embed="rId2"/>
                <a:stretch>
                  <a:fillRect l="-272" t="-1387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37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of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MATLAB Code available</a:t>
            </a:r>
          </a:p>
          <a:p>
            <a:endParaRPr lang="en-US" dirty="0" smtClean="0"/>
          </a:p>
          <a:p>
            <a:r>
              <a:rPr lang="en-US" dirty="0" smtClean="0"/>
              <a:t>Python Programming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7BAD7-D859-45AE-85B3-9603B1F20BC1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172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686</TotalTime>
  <Words>1078</Words>
  <Application>Microsoft Office PowerPoint</Application>
  <PresentationFormat>Custom</PresentationFormat>
  <Paragraphs>292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Ion</vt:lpstr>
      <vt:lpstr>IMAGE DENOISING - NON LOCAL MEANS</vt:lpstr>
      <vt:lpstr>Organization</vt:lpstr>
      <vt:lpstr>Introduction</vt:lpstr>
      <vt:lpstr>LOCAL MEANS METHODS</vt:lpstr>
      <vt:lpstr>WHAT IS NLM</vt:lpstr>
      <vt:lpstr>The Algorithm - Pixelwise</vt:lpstr>
      <vt:lpstr>The Algorithm - Blockwise</vt:lpstr>
      <vt:lpstr>The Algorithm - OBNLM</vt:lpstr>
      <vt:lpstr>Implementation of Algorithms</vt:lpstr>
      <vt:lpstr>Analysis</vt:lpstr>
      <vt:lpstr>Quantitative Analysis (LENA)</vt:lpstr>
      <vt:lpstr>Quantitative Analysis (CAMERAMAN)</vt:lpstr>
      <vt:lpstr>Quantitative Analysis (BABOON)</vt:lpstr>
      <vt:lpstr>Optimal Internal Parameters</vt:lpstr>
      <vt:lpstr>Degree of filtering</vt:lpstr>
      <vt:lpstr>Ultra Sound(US) Images</vt:lpstr>
      <vt:lpstr>Speckle Removal on US images</vt:lpstr>
      <vt:lpstr>Method Noise</vt:lpstr>
      <vt:lpstr>Qualitative Analysis</vt:lpstr>
      <vt:lpstr>Qualitative Analysis</vt:lpstr>
      <vt:lpstr>Qualitative Analysis</vt:lpstr>
      <vt:lpstr>RETINOPATHY</vt:lpstr>
      <vt:lpstr>SD-OCT</vt:lpstr>
      <vt:lpstr>Result: Denoise using NLM</vt:lpstr>
      <vt:lpstr>Results</vt:lpstr>
      <vt:lpstr>Concluding Remarks</vt:lpstr>
      <vt:lpstr>References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DENOISING - NON LOCAL MEANS</dc:title>
  <dc:creator>ABK</dc:creator>
  <cp:lastModifiedBy>probook</cp:lastModifiedBy>
  <cp:revision>124</cp:revision>
  <dcterms:created xsi:type="dcterms:W3CDTF">2016-01-06T14:40:03Z</dcterms:created>
  <dcterms:modified xsi:type="dcterms:W3CDTF">2016-01-07T08:05:08Z</dcterms:modified>
</cp:coreProperties>
</file>

<file path=docProps/thumbnail.jpeg>
</file>